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9"/>
  </p:notesMasterIdLst>
  <p:sldIdLst>
    <p:sldId id="257" r:id="rId2"/>
    <p:sldId id="258" r:id="rId3"/>
    <p:sldId id="259" r:id="rId4"/>
    <p:sldId id="299" r:id="rId5"/>
    <p:sldId id="262" r:id="rId6"/>
    <p:sldId id="300" r:id="rId7"/>
    <p:sldId id="263" r:id="rId8"/>
    <p:sldId id="278" r:id="rId9"/>
    <p:sldId id="279" r:id="rId10"/>
    <p:sldId id="280" r:id="rId11"/>
    <p:sldId id="277" r:id="rId12"/>
    <p:sldId id="264" r:id="rId13"/>
    <p:sldId id="265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97" r:id="rId25"/>
    <p:sldId id="298" r:id="rId26"/>
    <p:sldId id="281" r:id="rId27"/>
    <p:sldId id="296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5"/>
    <p:restoredTop sz="94728"/>
  </p:normalViewPr>
  <p:slideViewPr>
    <p:cSldViewPr snapToGrid="0" snapToObjects="1">
      <p:cViewPr varScale="1">
        <p:scale>
          <a:sx n="102" d="100"/>
          <a:sy n="102" d="100"/>
        </p:scale>
        <p:origin x="2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665D3E-49B4-D148-ACC3-516DF7B6A047}" type="datetimeFigureOut">
              <a:rPr lang="en-US" smtClean="0"/>
              <a:t>4/3/22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5E6943-8F35-E144-9284-E2D422E56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625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with my marketing degree, I decided to take a random data set for a company XYZ, to analyze and visualize data in order to create a story. At first glance, it seems like random data, however with exploration I am able to piece together a narrative for the Marketing team. For my presentation today we are looking at a .csv file of Marketing Data Set for XYZ company, Essentially, we have over 2,240 customers and 28 variables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E6943-8F35-E144-9284-E2D422E56D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162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outlier, boxplot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E6943-8F35-E144-9284-E2D422E56D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7926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removed it and its symmetrical, more uniform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E6943-8F35-E144-9284-E2D422E56D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211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Correlation Heatmap , masked top half for readability ….elaborate on the findings, for example more kids less $ spent on wine, (Darker=a negative correlation, and Lighter= </a:t>
            </a:r>
            <a:r>
              <a:rPr lang="en-US" dirty="0" err="1"/>
              <a:t>Postive</a:t>
            </a:r>
            <a:r>
              <a:rPr lang="en-US" dirty="0"/>
              <a:t>) So the more children, the less spent for example….VS higher income = higher amount spent on wine ::: this is great information to engineer the marketing campaigns and target the sales towards specific niche/consumer profiles/ target markets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E6943-8F35-E144-9284-E2D422E56D1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563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Used for loop to trial linear regression models and Random Forest models using customer attributes "Education", "</a:t>
            </a:r>
            <a:r>
              <a:rPr lang="en-US" dirty="0" err="1"/>
              <a:t>Marital_Status</a:t>
            </a:r>
            <a:r>
              <a:rPr lang="en-US" dirty="0"/>
              <a:t>", "Income", "</a:t>
            </a:r>
            <a:r>
              <a:rPr lang="en-US" dirty="0" err="1"/>
              <a:t>Kidhome</a:t>
            </a:r>
            <a:r>
              <a:rPr lang="en-US" dirty="0"/>
              <a:t>", "</a:t>
            </a:r>
            <a:r>
              <a:rPr lang="en-US" dirty="0" err="1"/>
              <a:t>Teenhome</a:t>
            </a:r>
            <a:r>
              <a:rPr lang="en-US" dirty="0"/>
              <a:t>", "Age", and "Country” as independent variables to predict total amount spent, types of purchases, and amount spent on individual products types.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E6943-8F35-E144-9284-E2D422E56D1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0136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terms of machine learning : This prediction of how much the customer would spend is at 72% accuracy, so its necessary to collect more data for the predictive models to attain a higher accuracy. For future analysis, we can collect more insights on web, store or catalog purchases.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E6943-8F35-E144-9284-E2D422E56D1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776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to take into the future, value of exploring customer demographics, touch base more on the individual campaigns,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E6943-8F35-E144-9284-E2D422E56D1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47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a data set dictionary of all the contents. However, not all data was needed. I only applied the valuable relevant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E6943-8F35-E144-9284-E2D422E56D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1740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Reason for campaign 2, was it a seasonal reason, or the method of outreach ( Social Media, Mail, Email etc.)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E6943-8F35-E144-9284-E2D422E56D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343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I looked into the campaigns and amount spent for a </a:t>
            </a:r>
            <a:r>
              <a:rPr lang="en-US" dirty="0" err="1"/>
              <a:t>birdseye</a:t>
            </a:r>
            <a:r>
              <a:rPr lang="en-US" dirty="0"/>
              <a:t> view of the web </a:t>
            </a:r>
            <a:r>
              <a:rPr lang="en-US" dirty="0" err="1"/>
              <a:t>purchses</a:t>
            </a:r>
            <a:r>
              <a:rPr lang="en-US" dirty="0"/>
              <a:t> during each campaign and all did relatively well compared to </a:t>
            </a:r>
            <a:r>
              <a:rPr lang="en-US" dirty="0" err="1"/>
              <a:t>compaign</a:t>
            </a:r>
            <a:r>
              <a:rPr lang="en-US" dirty="0"/>
              <a:t> 2, and so what elements were kept and or removed </a:t>
            </a:r>
            <a:r>
              <a:rPr lang="en-US" dirty="0" err="1"/>
              <a:t>folloing</a:t>
            </a:r>
            <a:r>
              <a:rPr lang="en-US" dirty="0"/>
              <a:t> campaign 2? Was this during a lull period, was this campaign via a different approach?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E6943-8F35-E144-9284-E2D422E56D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702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Campaigns 3 and 4 were the most receptive to the deals and so when you take that into account, you are looking at the driving factors: What were the deals specifically? Was this a temporary Fear of Missing out deal, was this a deal with incentives to spend more, </a:t>
            </a:r>
            <a:r>
              <a:rPr lang="en-US" dirty="0" err="1"/>
              <a:t>freee</a:t>
            </a:r>
            <a:r>
              <a:rPr lang="en-US" dirty="0"/>
              <a:t> shipping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E6943-8F35-E144-9284-E2D422E56D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770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we can see that Spain has the highest Total Spent. Could attributes such as language and culture be impacting the response of each country?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E6943-8F35-E144-9284-E2D422E56D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6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selling product for the company was wine. So Spain loves wine.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E6943-8F35-E144-9284-E2D422E56D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907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then I dove in a little deeper, on descriptive details on customer profiles. I tried to compare where the  purchases were coming from. I took the demographics of Educated population and analyzed what group purchased most. People with higher education levels, purchased more,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E6943-8F35-E144-9284-E2D422E56D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593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Demographics of clientele income. Speak on outliers that were eliminated due to human entry error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5E6943-8F35-E144-9284-E2D422E56D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907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9D3B3C7E-BC2D-4436-8B03-AC421FA66787}"/>
              </a:ext>
            </a:extLst>
          </p:cNvPr>
          <p:cNvSpPr/>
          <p:nvPr/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66887E-4265-46F7-9DE0-605FFFC9076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5130" y="1066800"/>
            <a:ext cx="8112369" cy="2073119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 cap="all" spc="39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DB1A74-54F5-45CA-8922-87FFD57515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75804" y="4876802"/>
            <a:ext cx="7821637" cy="102869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6BE6EF-9D0F-4ABF-B92C-E967FE3F1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AB150-954C-4F02-89AC-DA7163D75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79965" y="6245352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16270-CBD7-4ACC-BFC5-9CADE72266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9B5D0C1-066E-4C02-A6B8-59FAE4A19724}"/>
              </a:ext>
            </a:extLst>
          </p:cNvPr>
          <p:cNvGrpSpPr/>
          <p:nvPr/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182864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B1126-542A-43AD-8078-EE3565165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A5F98B-5F32-4561-BFBC-9F6E5DA0A3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28700" y="2161903"/>
            <a:ext cx="10134600" cy="374359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3D0DD-B04E-4E48-8EE1-51E46131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81352D-F9C0-4442-9601-A09A7655E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C0801-9C45-40AE-AB33-5742CDA4D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9447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946561-59BF-4566-AD2C-9B05C4771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6250" y="723899"/>
            <a:ext cx="2271849" cy="54102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DF7870-6CBD-47E2-854C-68141BAA1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23900" y="723899"/>
            <a:ext cx="8302534" cy="54102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12FAF3-C106-49CB-A845-1FC7F7313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4D5CCC-00E8-48FA-91A6-921E7B644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7E1751-E7AA-406D-A977-1ACEF1FBD1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80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2DC87-4B97-4A7C-BC4C-6E772456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59FD9-57FD-4ABA-9FCD-7954052534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BD40E-B0AA-47B8-900F-488A8AEC1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E623C-1E35-4485-A5B4-A71969BE7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5C6BB9-EF4F-465E-985B-34521F68C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637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F5577-D71B-4279-B07A-62F703E5D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48367D-C35C-4023-BEBE-F834D033B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FCF8A-B8C6-496A-98A5-BBB52DB70F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5">
            <a:extLst>
              <a:ext uri="{FF2B5EF4-FFF2-40B4-BE49-F238E27FC236}">
                <a16:creationId xmlns:a16="http://schemas.microsoft.com/office/drawing/2014/main" id="{CDE45C10-227D-42DF-A888-EEFD3784FA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23900" y="750338"/>
            <a:ext cx="4580642" cy="549469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58886 w 6096000"/>
              <a:gd name="connsiteY3" fmla="*/ 6858000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3037115 w 6096000"/>
              <a:gd name="connsiteY3" fmla="*/ 5889172 h 6858000"/>
              <a:gd name="connsiteX4" fmla="*/ 0 w 6096000"/>
              <a:gd name="connsiteY4" fmla="*/ 6858000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6096000" y="6858000"/>
                </a:lnTo>
                <a:lnTo>
                  <a:pt x="3037115" y="5889172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A214944-8898-48BC-AE6F-065DA7BBB8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80478" y="4714704"/>
            <a:ext cx="867485" cy="115439"/>
            <a:chOff x="8910933" y="1861308"/>
            <a:chExt cx="867485" cy="115439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94B3AAB-30C4-441D-B481-D253F8325953}"/>
                </a:ext>
              </a:extLst>
            </p:cNvPr>
            <p:cNvSpPr/>
            <p:nvPr/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DCB6176-5585-40BC-BC9C-CA625F989F1B}"/>
                </a:ext>
              </a:extLst>
            </p:cNvPr>
            <p:cNvCxnSpPr/>
            <p:nvPr/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7C4F1D9-97D8-43DD-A319-C56367F97FCE}"/>
                </a:ext>
              </a:extLst>
            </p:cNvPr>
            <p:cNvCxnSpPr/>
            <p:nvPr/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25E64ED-B373-4866-B5A2-E805D3168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291" y="1274475"/>
            <a:ext cx="3761832" cy="2823913"/>
          </a:xfrm>
        </p:spPr>
        <p:txBody>
          <a:bodyPr anchor="b">
            <a:normAutofit/>
          </a:bodyPr>
          <a:lstStyle>
            <a:lvl1pPr algn="ctr">
              <a:defRPr sz="3200" cap="all" spc="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6D6168-DDAE-41B2-A0D5-42185A2D02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6756" y="2730304"/>
            <a:ext cx="4383030" cy="13973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7081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825EB-71EE-41B3-89D2-47A0C7C35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62F7D-C4AD-4BD4-AAC8-F0223EE4A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7305" y="2155369"/>
            <a:ext cx="4953000" cy="399832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0FB088-28C6-4667-8DF2-0DE32AE3E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55369"/>
            <a:ext cx="4953000" cy="39983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36095F-AE34-4E94-B722-E3A1205AE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06A8E6-BD94-48EA-8F35-DA0DF910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478AEF-56B8-49F5-81E8-663B1FFA0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92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873F-001F-4254-97F3-05329E6A7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555171"/>
            <a:ext cx="10134600" cy="113551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7B575-060F-4296-A28A-93DA109F9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7306" y="1801620"/>
            <a:ext cx="4849036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581A51-F4D1-4A02-9918-C416F820B6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7306" y="2619103"/>
            <a:ext cx="4849036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2916D0-3DFE-455D-9888-3FDEFD3D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108" y="1801620"/>
            <a:ext cx="4904585" cy="814387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93D763-0643-4A48-8007-93391C59F6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108" y="2619103"/>
            <a:ext cx="4904585" cy="35149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A2D07B-3A5D-41C2-83B8-BD1AD6522C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E2C1367-FE5A-4CDD-B85B-724FFFE5B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2F244-23EB-4E1A-B74F-77F23F879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9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76C0A-BEF4-4DE4-A9D2-C60298FC7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67C0AC-3C98-4D68-AE72-CFFA1638C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A7722A-E2E4-45D2-8A20-4853ED6837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6B9201-B20B-4412-B745-F2F6A9148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43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4889A-9ABE-4409-BAD8-F84C36C1F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DDA5A70-FE21-4CB6-A67B-1DC798E9E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84AD11-7FD2-432C-A6AB-395BE9275C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055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97CF-9CDD-4E78-8F35-A2FFE7867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94BFE-7A85-4123-B0F7-4DB1C141CE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6800"/>
            <a:ext cx="6172200" cy="48386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1EFD6D-1929-4A73-A860-22A36FF5C1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B399A5-94A1-4452-AFF0-918BDA8B1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9589D8-DD83-406C-A77A-176D23993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6024-82ED-40EF-8846-F6CC44BC5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121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12FA-83A4-42AF-98D7-312C4C5A7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57200"/>
            <a:ext cx="37052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CF1DC8-2932-4C6E-BFBB-8BA1C95984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5942012" cy="48387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6E0000-EF01-46A5-8A71-25FB7EA3F9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AD40B-9246-4532-9F73-5BA9061C3A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85584D-7D79-4248-9986-4CA35242F944}" type="datetimeFigureOut">
              <a:rPr lang="en-US" smtClean="0"/>
              <a:t>4/3/22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E6B9A0-5B1C-4F7B-828A-EF74E5147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2E99FB-C932-4165-A612-8B302D8F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92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CE7638-D991-46E7-BF2C-67D1AC829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723900"/>
            <a:ext cx="10134600" cy="12884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C6B9C-4923-4DAB-9748-D5CD289EB9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8700" y="2161903"/>
            <a:ext cx="10134600" cy="39693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78CF6-4B33-40E4-B881-5F4C568378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4765" y="6245032"/>
            <a:ext cx="5244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fld id="{19590046-DA73-4BBF-84B5-C08E6F75191A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E857E-F564-4539-9984-10435B6140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841" y="6245032"/>
            <a:ext cx="26593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/>
                </a:solidFill>
              </a:defRPr>
            </a:lvl1pPr>
          </a:lstStyle>
          <a:p>
            <a:fld id="{C485584D-7D79-4248-9986-4CA35242F944}" type="datetimeFigureOut">
              <a:rPr lang="en-US" smtClean="0"/>
              <a:t>4/3/22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1EABEF-B998-4B11-A878-8F492F8E39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79964" y="6245033"/>
            <a:ext cx="411222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EB54D17-3792-403D-9127-495845021D2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827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3200" kern="1200" cap="none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Tx/>
        <a:buNone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274320" indent="-228600" algn="l" defTabSz="914400" rtl="0" eaLnBrk="1" latinLnBrk="0" hangingPunct="1">
        <a:lnSpc>
          <a:spcPct val="110000"/>
        </a:lnSpc>
        <a:spcBef>
          <a:spcPts val="500"/>
        </a:spcBef>
        <a:buSzPct val="85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4864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Tx/>
        <a:buNone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D3B3C7E-BC2D-4436-8B03-AC421FA667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0920" y="157606"/>
            <a:ext cx="11870161" cy="654278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9B5D0C1-066E-4C02-A6B8-59FAE4A197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2258" y="4240546"/>
            <a:ext cx="867485" cy="115439"/>
            <a:chOff x="8910933" y="1861308"/>
            <a:chExt cx="867485" cy="11543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386904-AFDC-449E-8D1B-906B305EB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64825" flipH="1">
              <a:off x="9286956" y="1861308"/>
              <a:ext cx="115439" cy="115439"/>
            </a:xfrm>
            <a:prstGeom prst="rect">
              <a:avLst/>
            </a:prstGeom>
            <a:noFill/>
            <a:ln w="15875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F70778F2-11E8-428C-8324-479CA9D6F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426289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A0BE89E-CB2D-48BA-A8D2-533FAAAA72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8910933" y="1919027"/>
              <a:ext cx="352129" cy="0"/>
            </a:xfrm>
            <a:prstGeom prst="line">
              <a:avLst/>
            </a:prstGeom>
            <a:ln w="1587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AB7CFDD-E67B-4078-9BD0-D09D4200E4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213FE112-789F-8045-A32B-1E3EADFB34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/>
          </a:blip>
          <a:srcRect r="1334" b="1"/>
          <a:stretch/>
        </p:blipFill>
        <p:spPr>
          <a:xfrm>
            <a:off x="-1" y="10"/>
            <a:ext cx="12192000" cy="6857989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DAEF25D-C97E-48E9-B20C-FEFC2EC6E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99981"/>
            <a:ext cx="12191999" cy="4958018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49000">
                <a:srgbClr val="000000">
                  <a:alpha val="50000"/>
                </a:srgbClr>
              </a:gs>
              <a:gs pos="87000">
                <a:srgbClr val="000000">
                  <a:alpha val="56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439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C1EEDF"/>
            </a:gs>
            <a:gs pos="0">
              <a:schemeClr val="tx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69988DBE-9424-2F41-9280-B1341D886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40409" y="665289"/>
            <a:ext cx="10057259" cy="5527421"/>
          </a:xfrm>
        </p:spPr>
      </p:pic>
    </p:spTree>
    <p:extLst>
      <p:ext uri="{BB962C8B-B14F-4D97-AF65-F5344CB8AC3E}">
        <p14:creationId xmlns:p14="http://schemas.microsoft.com/office/powerpoint/2010/main" val="18992009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C1EEDF"/>
            </a:gs>
            <a:gs pos="0">
              <a:schemeClr val="tx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94824145-591E-0744-9540-F442A495F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60360" y="512065"/>
            <a:ext cx="9871279" cy="5470334"/>
          </a:xfrm>
        </p:spPr>
      </p:pic>
    </p:spTree>
    <p:extLst>
      <p:ext uri="{BB962C8B-B14F-4D97-AF65-F5344CB8AC3E}">
        <p14:creationId xmlns:p14="http://schemas.microsoft.com/office/powerpoint/2010/main" val="24256935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5700E57B-6526-8D4B-B778-B2CE34D44D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444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6367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C1EEDF"/>
            </a:gs>
            <a:gs pos="0">
              <a:schemeClr val="tx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50B6C9C-5C1B-5D4D-9900-1A0B6A272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75734" y="509445"/>
            <a:ext cx="8640531" cy="5839109"/>
          </a:xfrm>
        </p:spPr>
      </p:pic>
    </p:spTree>
    <p:extLst>
      <p:ext uri="{BB962C8B-B14F-4D97-AF65-F5344CB8AC3E}">
        <p14:creationId xmlns:p14="http://schemas.microsoft.com/office/powerpoint/2010/main" val="2252290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C1EEDF"/>
            </a:gs>
            <a:gs pos="0">
              <a:schemeClr val="tx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AC4800B9-ED7D-4043-9CEA-642E0E982C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0"/>
          <a:stretch/>
        </p:blipFill>
        <p:spPr>
          <a:xfrm>
            <a:off x="152399" y="152401"/>
            <a:ext cx="11887201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9967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0240238B-063A-1F4A-908C-07F39D9BF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31457" y="297346"/>
            <a:ext cx="9929085" cy="6263307"/>
          </a:xfrm>
        </p:spPr>
      </p:pic>
    </p:spTree>
    <p:extLst>
      <p:ext uri="{BB962C8B-B14F-4D97-AF65-F5344CB8AC3E}">
        <p14:creationId xmlns:p14="http://schemas.microsoft.com/office/powerpoint/2010/main" val="728645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C1EEDF"/>
            </a:gs>
            <a:gs pos="0">
              <a:schemeClr val="tx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white sign&#10;&#10;Description automatically generated with medium confidence">
            <a:extLst>
              <a:ext uri="{FF2B5EF4-FFF2-40B4-BE49-F238E27FC236}">
                <a16:creationId xmlns:a16="http://schemas.microsoft.com/office/drawing/2014/main" id="{73BEB2CD-2F65-9D49-A02F-26383185B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14849" y="348343"/>
            <a:ext cx="3162300" cy="469900"/>
          </a:xfr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020931A-6CAA-B54C-87EF-9868B78FF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7728" y="842376"/>
            <a:ext cx="10076543" cy="568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350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8C37CED-A973-9242-A8F5-DAE3741FAA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1200" y="6084207"/>
            <a:ext cx="5689600" cy="5334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4F3826-3478-8943-A27E-9AD5CAA6C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650" y="5588907"/>
            <a:ext cx="5092700" cy="495300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4977179E-E2CC-7045-9713-06935C2CA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4297" y="278493"/>
            <a:ext cx="8946528" cy="5062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92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C1EEDF"/>
            </a:gs>
            <a:gs pos="0">
              <a:schemeClr val="tx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white sign&#10;&#10;Description automatically generated with medium confidence">
            <a:extLst>
              <a:ext uri="{FF2B5EF4-FFF2-40B4-BE49-F238E27FC236}">
                <a16:creationId xmlns:a16="http://schemas.microsoft.com/office/drawing/2014/main" id="{2A5AE6D4-1D7D-904B-947F-9B9E71D3F8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7831" y="2424684"/>
            <a:ext cx="5796338" cy="1004316"/>
          </a:xfrm>
        </p:spPr>
      </p:pic>
    </p:spTree>
    <p:extLst>
      <p:ext uri="{BB962C8B-B14F-4D97-AF65-F5344CB8AC3E}">
        <p14:creationId xmlns:p14="http://schemas.microsoft.com/office/powerpoint/2010/main" val="25164452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26133F4-AEB5-924F-B157-6638C07838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4" b="3311"/>
          <a:stretch/>
        </p:blipFill>
        <p:spPr>
          <a:xfrm>
            <a:off x="152399" y="152401"/>
            <a:ext cx="11887201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13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9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6C4F79F6-2830-0846-882D-73733BC96F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57"/>
          <a:stretch/>
        </p:blipFill>
        <p:spPr>
          <a:xfrm>
            <a:off x="152399" y="152401"/>
            <a:ext cx="11887201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78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C1EEDF"/>
            </a:gs>
            <a:gs pos="0">
              <a:schemeClr val="tx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7085B-F1A8-1647-BF67-3ECCB2306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603504"/>
            <a:ext cx="10134600" cy="659077"/>
          </a:xfrm>
        </p:spPr>
        <p:txBody>
          <a:bodyPr/>
          <a:lstStyle/>
          <a:p>
            <a:pPr algn="ctr"/>
            <a:r>
              <a:rPr lang="en-US" dirty="0"/>
              <a:t>Data Prep Continued:</a:t>
            </a:r>
          </a:p>
        </p:txBody>
      </p:sp>
      <p:pic>
        <p:nvPicPr>
          <p:cNvPr id="5" name="Content Placeholder 4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02003113-5306-4D46-AF94-D05BF54FE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72940" y="1774290"/>
            <a:ext cx="3246120" cy="4572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8B706B-AEFD-2F49-A503-A9815C4E5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950" y="2819399"/>
            <a:ext cx="8674100" cy="457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B3EA60-C3C3-7F4E-82E2-5EE158E24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2250" y="3830624"/>
            <a:ext cx="4127500" cy="4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130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363BF-27AA-C640-A94A-2B84619D3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50" y="3232150"/>
            <a:ext cx="32893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658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C1EEDF"/>
            </a:gs>
            <a:gs pos="0">
              <a:schemeClr val="tx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35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5B29E59-85DA-884F-9738-74CFFB15DE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6092" y="5767426"/>
            <a:ext cx="10134600" cy="635303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EF3F57-2EFE-C544-B144-FD88686DC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582769"/>
            <a:ext cx="11643360" cy="1142411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85D1E463-94FC-D14C-A2EF-E3798FF01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036" y="1902460"/>
            <a:ext cx="6535928" cy="3585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166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BEE938-7923-9E42-AC49-4BD671626A3E}"/>
              </a:ext>
            </a:extLst>
          </p:cNvPr>
          <p:cNvSpPr txBox="1"/>
          <p:nvPr/>
        </p:nvSpPr>
        <p:spPr>
          <a:xfrm>
            <a:off x="2403565" y="631081"/>
            <a:ext cx="7733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>
                <a:solidFill>
                  <a:schemeClr val="bg2"/>
                </a:solidFill>
              </a:rPr>
              <a:t>Anova</a:t>
            </a:r>
            <a:r>
              <a:rPr lang="en-US" sz="3200" dirty="0">
                <a:solidFill>
                  <a:schemeClr val="bg2"/>
                </a:solidFill>
              </a:rPr>
              <a:t> Results</a:t>
            </a:r>
          </a:p>
        </p:txBody>
      </p:sp>
      <p:pic>
        <p:nvPicPr>
          <p:cNvPr id="9" name="Picture 8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687415D6-53C0-F04F-B0E2-408B7DF61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1215856"/>
            <a:ext cx="11404600" cy="1524000"/>
          </a:xfrm>
          <a:prstGeom prst="rect">
            <a:avLst/>
          </a:prstGeom>
        </p:spPr>
      </p:pic>
      <p:pic>
        <p:nvPicPr>
          <p:cNvPr id="16" name="Picture 1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6A2825F-77E6-6147-ADB0-C130538AD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166" y="2857227"/>
            <a:ext cx="9808210" cy="3369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081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C1EEDF"/>
            </a:gs>
            <a:gs pos="0">
              <a:schemeClr val="tx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white sign&#10;&#10;Description automatically generated with medium confidence">
            <a:extLst>
              <a:ext uri="{FF2B5EF4-FFF2-40B4-BE49-F238E27FC236}">
                <a16:creationId xmlns:a16="http://schemas.microsoft.com/office/drawing/2014/main" id="{9AD72ADA-D6A1-D245-926C-B4BC517B4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94200" y="502158"/>
            <a:ext cx="3403600" cy="558800"/>
          </a:xfrm>
        </p:spPr>
      </p:pic>
      <p:pic>
        <p:nvPicPr>
          <p:cNvPr id="3" name="Picture 2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012347D7-EEFF-FF4B-A162-9F6A13133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623" y="1426718"/>
            <a:ext cx="10312175" cy="299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5758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C1EEDF"/>
            </a:gs>
            <a:gs pos="0">
              <a:schemeClr val="tx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white sign&#10;&#10;Description automatically generated with medium confidence">
            <a:extLst>
              <a:ext uri="{FF2B5EF4-FFF2-40B4-BE49-F238E27FC236}">
                <a16:creationId xmlns:a16="http://schemas.microsoft.com/office/drawing/2014/main" id="{9AD72ADA-D6A1-D245-926C-B4BC517B4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4200" y="502158"/>
            <a:ext cx="3403600" cy="558800"/>
          </a:xfrm>
        </p:spPr>
      </p:pic>
      <p:pic>
        <p:nvPicPr>
          <p:cNvPr id="9" name="Picture 8" descr="Text, letter&#10;&#10;Description automatically generated">
            <a:extLst>
              <a:ext uri="{FF2B5EF4-FFF2-40B4-BE49-F238E27FC236}">
                <a16:creationId xmlns:a16="http://schemas.microsoft.com/office/drawing/2014/main" id="{2079C372-BE5B-864F-A878-1D29C3FF3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7311" y="1599366"/>
            <a:ext cx="5497377" cy="4055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22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98000">
              <a:srgbClr val="C1EEDF"/>
            </a:gs>
            <a:gs pos="0">
              <a:schemeClr val="tx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white sign&#10;&#10;Description automatically generated with medium confidence">
            <a:extLst>
              <a:ext uri="{FF2B5EF4-FFF2-40B4-BE49-F238E27FC236}">
                <a16:creationId xmlns:a16="http://schemas.microsoft.com/office/drawing/2014/main" id="{9AD72ADA-D6A1-D245-926C-B4BC517B42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94200" y="502158"/>
            <a:ext cx="3403600" cy="558800"/>
          </a:xfrm>
        </p:spPr>
      </p:pic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812C1BEC-FC36-7A4C-937C-46BC4649A1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397" y="2323704"/>
            <a:ext cx="10922924" cy="221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390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886CB-1BA7-E140-A4E8-24BD0BA46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b="1" dirty="0">
                <a:solidFill>
                  <a:schemeClr val="bg2"/>
                </a:solidFill>
              </a:rPr>
              <a:t>In conclusion…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946346-1A33-EA42-A978-363B491FF1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29884" y="5322517"/>
            <a:ext cx="5829300" cy="1050036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solidFill>
                  <a:schemeClr val="bg2"/>
                </a:solidFill>
              </a:rPr>
              <a:t>Special THANK YOU!!! </a:t>
            </a:r>
          </a:p>
          <a:p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Devin Moya, Dr. Meredith,  Jennifer Schwab, Angelica Pronto</a:t>
            </a:r>
          </a:p>
        </p:txBody>
      </p:sp>
    </p:spTree>
    <p:extLst>
      <p:ext uri="{BB962C8B-B14F-4D97-AF65-F5344CB8AC3E}">
        <p14:creationId xmlns:p14="http://schemas.microsoft.com/office/powerpoint/2010/main" val="2911093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4A5EAA37-D4B1-A54E-A8AC-22931D5474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" r="-1" b="-1"/>
          <a:stretch/>
        </p:blipFill>
        <p:spPr>
          <a:xfrm>
            <a:off x="1" y="10"/>
            <a:ext cx="12192000" cy="6857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4473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288773D-343D-7A4F-BB57-665D5DD94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8873" y="309402"/>
            <a:ext cx="8074253" cy="623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8937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8000">
              <a:srgbClr val="C1EEDF"/>
            </a:gs>
            <a:gs pos="0">
              <a:schemeClr val="tx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DBF8A0B-A45A-6C48-9447-B3706D2D5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3360" y="804566"/>
            <a:ext cx="9565279" cy="5542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AB5D957-09B1-7F45-A472-3E9876D0FA4D}"/>
              </a:ext>
            </a:extLst>
          </p:cNvPr>
          <p:cNvSpPr txBox="1"/>
          <p:nvPr/>
        </p:nvSpPr>
        <p:spPr>
          <a:xfrm>
            <a:off x="2380706" y="342901"/>
            <a:ext cx="68090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badi" panose="020F0502020204030204" pitchFamily="34" charset="0"/>
                <a:ea typeface="Apple Color Emoji" pitchFamily="2" charset="0"/>
                <a:cs typeface="Abadi" panose="020F0502020204030204" pitchFamily="34" charset="0"/>
              </a:rPr>
              <a:t>What type of data?</a:t>
            </a:r>
          </a:p>
        </p:txBody>
      </p:sp>
    </p:spTree>
    <p:extLst>
      <p:ext uri="{BB962C8B-B14F-4D97-AF65-F5344CB8AC3E}">
        <p14:creationId xmlns:p14="http://schemas.microsoft.com/office/powerpoint/2010/main" val="18223497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1FD23AB-6AA6-FB48-9DD4-52C4DFE2AA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624" y="371634"/>
            <a:ext cx="6574752" cy="611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260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EB54D17-3792-403D-9127-495845021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60920 w 12192000"/>
              <a:gd name="connsiteY0" fmla="*/ 157606 h 6858000"/>
              <a:gd name="connsiteX1" fmla="*/ 160920 w 12192000"/>
              <a:gd name="connsiteY1" fmla="*/ 6700394 h 6858000"/>
              <a:gd name="connsiteX2" fmla="*/ 12031081 w 12192000"/>
              <a:gd name="connsiteY2" fmla="*/ 6700394 h 6858000"/>
              <a:gd name="connsiteX3" fmla="*/ 12031081 w 12192000"/>
              <a:gd name="connsiteY3" fmla="*/ 157606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160920" y="157606"/>
                </a:moveTo>
                <a:lnTo>
                  <a:pt x="160920" y="6700394"/>
                </a:lnTo>
                <a:lnTo>
                  <a:pt x="12031081" y="6700394"/>
                </a:lnTo>
                <a:lnTo>
                  <a:pt x="12031081" y="157606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FB7726-C6A8-44D0-B179-A65DE454D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A79669-85CF-4A8E-9B66-F63A5C5B5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666D56D6-63D6-B34A-8837-E69E9CFC85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569" r="14244"/>
          <a:stretch/>
        </p:blipFill>
        <p:spPr>
          <a:xfrm>
            <a:off x="152399" y="304800"/>
            <a:ext cx="11887201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407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8000">
              <a:srgbClr val="C1EEDF"/>
            </a:gs>
            <a:gs pos="0">
              <a:schemeClr val="tx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CDF8AEA9-4CD6-354E-B0F1-D50DFA5DE6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5104" y="656145"/>
            <a:ext cx="10061791" cy="5545709"/>
          </a:xfrm>
        </p:spPr>
      </p:pic>
    </p:spTree>
    <p:extLst>
      <p:ext uri="{BB962C8B-B14F-4D97-AF65-F5344CB8AC3E}">
        <p14:creationId xmlns:p14="http://schemas.microsoft.com/office/powerpoint/2010/main" val="1424666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8000">
              <a:srgbClr val="C1EEDF"/>
            </a:gs>
            <a:gs pos="0">
              <a:schemeClr val="tx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6A67421C-C8F0-C047-8DCC-60C3E3EA7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41" y="203620"/>
            <a:ext cx="10866317" cy="645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088286"/>
      </p:ext>
    </p:extLst>
  </p:cSld>
  <p:clrMapOvr>
    <a:masterClrMapping/>
  </p:clrMapOvr>
</p:sld>
</file>

<file path=ppt/theme/theme1.xml><?xml version="1.0" encoding="utf-8"?>
<a:theme xmlns:a="http://schemas.openxmlformats.org/drawingml/2006/main" name="AdornVTI">
  <a:themeElements>
    <a:clrScheme name="AnalogousFromLightSeedRightStep">
      <a:dk1>
        <a:srgbClr val="000000"/>
      </a:dk1>
      <a:lt1>
        <a:srgbClr val="FFFFFF"/>
      </a:lt1>
      <a:dk2>
        <a:srgbClr val="412425"/>
      </a:dk2>
      <a:lt2>
        <a:srgbClr val="E8E2E4"/>
      </a:lt2>
      <a:accent1>
        <a:srgbClr val="33B589"/>
      </a:accent1>
      <a:accent2>
        <a:srgbClr val="2FB1BC"/>
      </a:accent2>
      <a:accent3>
        <a:srgbClr val="5DA5ED"/>
      </a:accent3>
      <a:accent4>
        <a:srgbClr val="4E5BEB"/>
      </a:accent4>
      <a:accent5>
        <a:srgbClr val="986EEE"/>
      </a:accent5>
      <a:accent6>
        <a:srgbClr val="C34EEB"/>
      </a:accent6>
      <a:hlink>
        <a:srgbClr val="AE6981"/>
      </a:hlink>
      <a:folHlink>
        <a:srgbClr val="7F7F7F"/>
      </a:folHlink>
    </a:clrScheme>
    <a:fontScheme name="Bembo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dornVTI" id="{497E3FA9-5A27-4D12-9D04-917BEF3D1303}" vid="{34192A01-61CA-4566-9818-841C607496F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635</Words>
  <Application>Microsoft Macintosh PowerPoint</Application>
  <PresentationFormat>Widescreen</PresentationFormat>
  <Paragraphs>37</Paragraphs>
  <Slides>27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Abadi</vt:lpstr>
      <vt:lpstr>Arial</vt:lpstr>
      <vt:lpstr>Bembo</vt:lpstr>
      <vt:lpstr>Calibri</vt:lpstr>
      <vt:lpstr>AdornVTI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Prep Continued: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 conclusion…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Leticia  Guido</dc:creator>
  <cp:lastModifiedBy>Leticia  Guido</cp:lastModifiedBy>
  <cp:revision>3</cp:revision>
  <dcterms:created xsi:type="dcterms:W3CDTF">2022-03-24T04:06:53Z</dcterms:created>
  <dcterms:modified xsi:type="dcterms:W3CDTF">2022-04-04T23:25:16Z</dcterms:modified>
</cp:coreProperties>
</file>